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1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60" r:id="rId12"/>
    <p:sldId id="261" r:id="rId13"/>
    <p:sldId id="262" r:id="rId14"/>
    <p:sldId id="273" r:id="rId15"/>
    <p:sldId id="265" r:id="rId16"/>
    <p:sldId id="280" r:id="rId17"/>
    <p:sldId id="274" r:id="rId18"/>
    <p:sldId id="263" r:id="rId19"/>
    <p:sldId id="264" r:id="rId20"/>
    <p:sldId id="27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1886" autoAdjust="0"/>
  </p:normalViewPr>
  <p:slideViewPr>
    <p:cSldViewPr>
      <p:cViewPr varScale="1">
        <p:scale>
          <a:sx n="79" d="100"/>
          <a:sy n="79" d="100"/>
        </p:scale>
        <p:origin x="1320" y="84"/>
      </p:cViewPr>
      <p:guideLst>
        <p:guide orient="horz" pos="1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194" y="-67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68316-FEB4-46E2-BD24-4110D0C21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22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520" y="160021"/>
            <a:ext cx="292608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960" y="160021"/>
            <a:ext cx="195072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520" y="9041130"/>
            <a:ext cx="2926080" cy="28837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1174" y="9099471"/>
            <a:ext cx="1852507" cy="286703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0E3D15BF-007E-4125-AB7F-2DF541D161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8379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/>
              <a:t>#7 removed ref to P519 – covered in next slide</a:t>
            </a:r>
          </a:p>
          <a:p>
            <a:pPr marL="0" indent="0">
              <a:buNone/>
            </a:pPr>
            <a:r>
              <a:rPr lang="en-US" altLang="en-US" dirty="0" smtClean="0"/>
              <a:t>#15 deleted,</a:t>
            </a:r>
            <a:r>
              <a:rPr lang="en-US" altLang="en-US" baseline="0" dirty="0" smtClean="0"/>
              <a:t> not correct (</a:t>
            </a:r>
            <a:r>
              <a:rPr lang="en-US" altLang="en-US" baseline="0" dirty="0" err="1" smtClean="0"/>
              <a:t>TP</a:t>
            </a:r>
            <a:r>
              <a:rPr lang="en-US" altLang="en-US" baseline="0" dirty="0" smtClean="0"/>
              <a:t> needing to file 1040NR to claim NRA spouse’s exemption on HoH return)</a:t>
            </a:r>
          </a:p>
          <a:p>
            <a:pPr marL="0" indent="0">
              <a:buNone/>
            </a:pPr>
            <a:r>
              <a:rPr lang="en-US" altLang="en-US" baseline="0" dirty="0" smtClean="0"/>
              <a:t>#16 clarified “Lived in” choices</a:t>
            </a:r>
          </a:p>
          <a:p>
            <a:pPr marL="0" indent="0">
              <a:buNone/>
            </a:pPr>
            <a:r>
              <a:rPr lang="en-US" altLang="en-US" baseline="0" dirty="0" smtClean="0"/>
              <a:t>#18 updated to add spouse to screen shot</a:t>
            </a: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FA5EE8-DBC5-4D8C-AF2B-68F36874504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20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98289F-39B8-4F28-84D3-EDFF156989B9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23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09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the spouse is a nonresident alien, the “living apart” rule does not apply to the taxpayer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DE38DE-0E28-4F30-81B0-06AC2BDF36D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346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the spouse is a nonresident alien, the “living apart” rule does not apply to the taxpayer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AF4465-7FB7-4473-9389-6A279A5DC8E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151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ITIN – individual</a:t>
            </a:r>
            <a:r>
              <a:rPr lang="en-US" baseline="0" dirty="0" smtClean="0"/>
              <a:t> taxpayer identification number assigned by IRS</a:t>
            </a:r>
          </a:p>
          <a:p>
            <a:r>
              <a:rPr lang="en-US" baseline="0" dirty="0" err="1" smtClean="0"/>
              <a:t>ATIN</a:t>
            </a:r>
            <a:r>
              <a:rPr lang="en-US" baseline="0" dirty="0" smtClean="0"/>
              <a:t>- adoption taxpayer identification number assigned by 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879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953BC-0ED5-47C5-B206-C937B95E179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60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3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3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0CFB07-4D0D-41A4-AD42-0E07DAFA47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64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D3AB68-8E6D-464A-B564-5A40097E8F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1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BA715F-D9B7-46A0-A5EE-5B3759060E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0C153-B969-4E7C-89BF-9345A55C30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216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53E92-33AD-42A8-B3AF-3540A1F4DC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3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96F253-AF91-4F88-A432-013005CA7E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3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37F375-5901-4DD0-8333-16A6A63BE6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1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384">
          <p15:clr>
            <a:srgbClr val="F26B43"/>
          </p15:clr>
        </p15:guide>
        <p15:guide id="3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eg"/><Relationship Id="rId4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3152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Unique Filing Status and Exemption Situations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66700" y="3733800"/>
            <a:ext cx="86106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solidFill>
                  <a:srgbClr val="F2F2F2"/>
                </a:solidFill>
              </a:rPr>
              <a:t>Individuals who are not U.S. Citizens </a:t>
            </a:r>
          </a:p>
          <a:p>
            <a:r>
              <a:rPr lang="en-US" altLang="en-US" dirty="0" smtClean="0">
                <a:solidFill>
                  <a:srgbClr val="F2F2F2"/>
                </a:solidFill>
              </a:rPr>
              <a:t>Pub 4491 – Lesson 8</a:t>
            </a:r>
          </a:p>
          <a:p>
            <a:r>
              <a:rPr lang="en-US" altLang="en-US" dirty="0" smtClean="0">
                <a:solidFill>
                  <a:srgbClr val="F2F2F2"/>
                </a:solidFill>
              </a:rPr>
              <a:t>Pub 4012 – Tab L</a:t>
            </a:r>
          </a:p>
          <a:p>
            <a:endParaRPr lang="en-US" altLang="en-US" dirty="0" smtClean="0">
              <a:solidFill>
                <a:srgbClr val="F2F2F2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7543800" y="0"/>
            <a:ext cx="1600200" cy="1676400"/>
          </a:xfrm>
          <a:prstGeom prst="star5">
            <a:avLst>
              <a:gd name="adj" fmla="val 26224"/>
              <a:gd name="hf" fmla="val 105146"/>
              <a:gd name="vf" fmla="val 11055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Entire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Resident or Nonresident Alien?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53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Use Chart in P 4012 Tab L</a:t>
            </a:r>
          </a:p>
          <a:p>
            <a:pPr lvl="4"/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F, J, M or Q visas require foreign student certification</a:t>
            </a:r>
          </a:p>
        </p:txBody>
      </p:sp>
      <p:pic>
        <p:nvPicPr>
          <p:cNvPr id="1536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47800" y="2819400"/>
            <a:ext cx="5622925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Nonresident Alien Spouse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Treat spouse as nonresident alien on HoH or MFS return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Cannot file Single if lawfully married in any country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OR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Elect to treat spouse as resident alien on MFJ return and include worldwide income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Election to treat spouse as resident alien must be made in writing – see </a:t>
            </a:r>
            <a:r>
              <a:rPr lang="en-US" dirty="0" smtClean="0">
                <a:solidFill>
                  <a:srgbClr val="0070C0"/>
                </a:solidFill>
              </a:rPr>
              <a:t>Pub 519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74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1669"/>
            <a:ext cx="1114619" cy="94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562600" y="2286000"/>
            <a:ext cx="3200400" cy="2133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whether election should be in scope - </a:t>
            </a:r>
            <a:r>
              <a:rPr lang="en-US" dirty="0" err="1" smtClean="0"/>
              <a:t>lsa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of Household Return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IF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Taxpayer is U.S. citizen or resident alien for entire year</a:t>
            </a:r>
          </a:p>
          <a:p>
            <a:pPr marL="569913" lvl="1" indent="0">
              <a:lnSpc>
                <a:spcPct val="110000"/>
              </a:lnSpc>
              <a:buNone/>
            </a:pPr>
            <a:r>
              <a:rPr lang="en-US" altLang="en-US" dirty="0" smtClean="0"/>
              <a:t>-AND-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Taxpayer meets all “considered unmarried” requirements to file for </a:t>
            </a:r>
            <a:r>
              <a:rPr lang="en-US" altLang="en-US" dirty="0" err="1" smtClean="0"/>
              <a:t>HoH</a:t>
            </a:r>
            <a:r>
              <a:rPr lang="en-US" altLang="en-US" dirty="0" smtClean="0"/>
              <a:t> with a different qualifying person, except for living apart from spouse </a:t>
            </a:r>
          </a:p>
          <a:p>
            <a:pPr marL="569913" lvl="1" indent="0">
              <a:lnSpc>
                <a:spcPct val="110000"/>
              </a:lnSpc>
              <a:buNone/>
            </a:pPr>
            <a:r>
              <a:rPr lang="en-US" altLang="en-US" dirty="0" smtClean="0"/>
              <a:t>-AND-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Nonresident spouse chooses not to file </a:t>
            </a:r>
            <a:r>
              <a:rPr lang="en-US" altLang="en-US" dirty="0" err="1" smtClean="0"/>
              <a:t>MFJ</a:t>
            </a:r>
            <a:r>
              <a:rPr lang="en-US" altLang="en-US" dirty="0" smtClean="0"/>
              <a:t>, 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Then taxpayer can file as Head of Household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But – cannot claim </a:t>
            </a:r>
            <a:r>
              <a:rPr lang="en-US" altLang="en-US" dirty="0" err="1" smtClean="0"/>
              <a:t>EIC</a:t>
            </a:r>
            <a:r>
              <a:rPr lang="en-US" altLang="en-US" dirty="0" smtClean="0"/>
              <a:t> (both taxpayer and spouse must have valid SSNs)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Nonresident Spouse’s Exemption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IF</a:t>
            </a:r>
          </a:p>
          <a:p>
            <a:pPr lvl="1"/>
            <a:r>
              <a:rPr lang="en-US" altLang="en-US" dirty="0" smtClean="0"/>
              <a:t>Nonresident spouse had no U.S. income </a:t>
            </a:r>
          </a:p>
          <a:p>
            <a:pPr marL="569913" lvl="1" indent="0">
              <a:buNone/>
            </a:pPr>
            <a:r>
              <a:rPr lang="en-US" altLang="en-US" dirty="0" smtClean="0"/>
              <a:t>-AND- </a:t>
            </a:r>
          </a:p>
          <a:p>
            <a:pPr lvl="1"/>
            <a:r>
              <a:rPr lang="en-US" altLang="en-US" dirty="0" smtClean="0"/>
              <a:t>Cannot be claimed as dependent on anyone else’s return </a:t>
            </a:r>
          </a:p>
          <a:p>
            <a:pPr marL="569913" lvl="1" indent="0">
              <a:buNone/>
            </a:pPr>
            <a:r>
              <a:rPr lang="en-US" altLang="en-US" dirty="0" smtClean="0"/>
              <a:t>-AND-</a:t>
            </a:r>
          </a:p>
          <a:p>
            <a:pPr lvl="1"/>
            <a:r>
              <a:rPr lang="en-US" altLang="en-US" dirty="0" smtClean="0"/>
              <a:t>Taxpayer provided more than ½ the support</a:t>
            </a:r>
          </a:p>
          <a:p>
            <a:r>
              <a:rPr lang="en-US" altLang="en-US" dirty="0" smtClean="0"/>
              <a:t>THEN – taxpayer can claim personal exemption for nonresident spouse, if spouse has SSN or ITIN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Head of Household Return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14400" y="1600200"/>
            <a:ext cx="7391400" cy="4708525"/>
          </a:xfrm>
        </p:spPr>
        <p:txBody>
          <a:bodyPr>
            <a:normAutofit/>
          </a:bodyPr>
          <a:lstStyle/>
          <a:p>
            <a:r>
              <a:rPr lang="en-US" altLang="en-US" sz="3700" dirty="0" smtClean="0"/>
              <a:t>Filing </a:t>
            </a:r>
            <a:r>
              <a:rPr lang="en-US" altLang="en-US" sz="3700" dirty="0" err="1" smtClean="0"/>
              <a:t>HoH</a:t>
            </a:r>
            <a:r>
              <a:rPr lang="en-US" altLang="en-US" sz="3700" dirty="0" smtClean="0"/>
              <a:t> </a:t>
            </a:r>
            <a:r>
              <a:rPr lang="en-US" altLang="en-US" sz="3700" u="sng" dirty="0" smtClean="0"/>
              <a:t>and</a:t>
            </a:r>
            <a:r>
              <a:rPr lang="en-US" altLang="en-US" sz="3700" dirty="0" smtClean="0"/>
              <a:t> claiming NRA spouse, on Main Info Page:</a:t>
            </a:r>
          </a:p>
          <a:p>
            <a:endParaRPr lang="en-US" altLang="en-US" sz="3700" dirty="0" smtClean="0"/>
          </a:p>
          <a:p>
            <a:endParaRPr lang="en-US" altLang="en-US" sz="3700" dirty="0" smtClean="0"/>
          </a:p>
          <a:p>
            <a:endParaRPr lang="en-US" altLang="en-US" sz="3700" dirty="0" smtClean="0"/>
          </a:p>
          <a:p>
            <a:endParaRPr lang="en-US" altLang="en-US" sz="3700" dirty="0" smtClean="0"/>
          </a:p>
          <a:p>
            <a:r>
              <a:rPr lang="en-US" altLang="en-US" sz="3700" dirty="0" smtClean="0"/>
              <a:t>Must have SSN or ITIN for spouse</a:t>
            </a:r>
          </a:p>
        </p:txBody>
      </p:sp>
      <p:pic>
        <p:nvPicPr>
          <p:cNvPr id="215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7915275" cy="18859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6400" y="4876800"/>
            <a:ext cx="6848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Checking (c) automatically checks </a:t>
            </a:r>
            <a:r>
              <a:rPr lang="en-US" altLang="en-US" sz="2800" dirty="0" smtClean="0">
                <a:solidFill>
                  <a:srgbClr val="0000FF"/>
                </a:solidFill>
                <a:cs typeface="Calibri" panose="020F0502020204030204" pitchFamily="34" charset="0"/>
              </a:rPr>
              <a:t>(b) </a:t>
            </a: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Spouse</a:t>
            </a:r>
          </a:p>
        </p:txBody>
      </p:sp>
      <p:sp>
        <p:nvSpPr>
          <p:cNvPr id="6" name="Oval 5"/>
          <p:cNvSpPr/>
          <p:nvPr/>
        </p:nvSpPr>
        <p:spPr>
          <a:xfrm>
            <a:off x="7848600" y="3810000"/>
            <a:ext cx="457200" cy="381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67200" y="2720975"/>
            <a:ext cx="1290638" cy="381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458256" y="2232602"/>
            <a:ext cx="2609850" cy="24987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TaxSlayer Issue #480</a:t>
            </a:r>
            <a:endParaRPr lang="en-US" dirty="0"/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945" y="362358"/>
            <a:ext cx="990600" cy="946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Dependent’s Exemption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dirty="0" smtClean="0"/>
              <a:t>Nonresident alien stepchild is not a dependent unless child is resident of Canada or Mexico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dirty="0" smtClean="0"/>
              <a:t>A resident alien stepchild can be a dependent (if tests are met)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Determine residency status first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Dependent must have SSN, ITIN or </a:t>
            </a:r>
            <a:r>
              <a:rPr lang="en-US" altLang="en-US" dirty="0" err="1" smtClean="0"/>
              <a:t>ATIN</a:t>
            </a:r>
            <a:endParaRPr lang="en-US" altLang="en-US" dirty="0" smtClean="0"/>
          </a:p>
        </p:txBody>
      </p:sp>
      <p:pic>
        <p:nvPicPr>
          <p:cNvPr id="235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65125"/>
            <a:ext cx="1124338" cy="94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40832"/>
            <a:ext cx="3309461" cy="43058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Child Tax Credit with a Nonresident Dependent?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28800"/>
            <a:ext cx="4336111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4488" indent="-344488" algn="l" rtl="0" fontAlgn="base"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2800" dirty="0" smtClean="0">
                <a:cs typeface="Calibri" panose="020F0502020204030204" pitchFamily="34" charset="0"/>
              </a:rPr>
              <a:t>No – qualifying child for child tax credit must be a U.S. citizen, national or resident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 smtClean="0">
                <a:cs typeface="Calibri" panose="020F0502020204030204" pitchFamily="34" charset="0"/>
              </a:rPr>
              <a:t>Select </a:t>
            </a:r>
            <a:r>
              <a:rPr lang="en-US" altLang="en-US" sz="2800" i="1" dirty="0">
                <a:cs typeface="Calibri" panose="020F0502020204030204" pitchFamily="34" charset="0"/>
              </a:rPr>
              <a:t>Lived in Canada </a:t>
            </a:r>
            <a:r>
              <a:rPr lang="en-US" altLang="en-US" sz="2800" dirty="0">
                <a:cs typeface="Calibri" panose="020F0502020204030204" pitchFamily="34" charset="0"/>
              </a:rPr>
              <a:t>or </a:t>
            </a:r>
            <a:r>
              <a:rPr lang="en-US" altLang="en-US" sz="2800" i="1" dirty="0">
                <a:cs typeface="Calibri" panose="020F0502020204030204" pitchFamily="34" charset="0"/>
              </a:rPr>
              <a:t>Lived in Mexico </a:t>
            </a:r>
            <a:r>
              <a:rPr lang="en-US" altLang="en-US" sz="2800" dirty="0">
                <a:cs typeface="Calibri" panose="020F0502020204030204" pitchFamily="34" charset="0"/>
              </a:rPr>
              <a:t>on </a:t>
            </a:r>
            <a:r>
              <a:rPr lang="en-US" altLang="en-US" sz="2800" dirty="0" smtClean="0">
                <a:cs typeface="Calibri" panose="020F0502020204030204" pitchFamily="34" charset="0"/>
              </a:rPr>
              <a:t>dependents </a:t>
            </a:r>
            <a:r>
              <a:rPr lang="en-US" altLang="en-US" sz="2800" dirty="0">
                <a:cs typeface="Calibri" panose="020F0502020204030204" pitchFamily="34" charset="0"/>
              </a:rPr>
              <a:t>page, number of months in home – TaxSlayer denies CTC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Adopted Dependent’s Exemption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458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An adopted nonresident alien child is a dependent if he/she lives with taxpayer entire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Adopted dependent must have SSN, ITIN or </a:t>
            </a:r>
            <a:r>
              <a:rPr lang="en-US" altLang="en-US" dirty="0" err="1" smtClean="0"/>
              <a:t>ATIN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EIC</a:t>
            </a:r>
            <a:r>
              <a:rPr lang="en-US" dirty="0" smtClean="0"/>
              <a:t> with a Nonresident Spouse?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266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600" dirty="0" smtClean="0"/>
              <a:t>No – both taxpayer and spouse must be citizens or residents for entire year (even though </a:t>
            </a:r>
            <a:br>
              <a:rPr lang="en-US" altLang="en-US" sz="3600" dirty="0" smtClean="0"/>
            </a:br>
            <a:r>
              <a:rPr lang="en-US" altLang="en-US" sz="3600" dirty="0" smtClean="0"/>
              <a:t>filing </a:t>
            </a:r>
            <a:r>
              <a:rPr lang="en-US" altLang="en-US" sz="3600" dirty="0" err="1" smtClean="0"/>
              <a:t>HoH</a:t>
            </a:r>
            <a:r>
              <a:rPr lang="en-US" altLang="en-US" sz="3600" dirty="0" smtClean="0"/>
              <a:t>)</a:t>
            </a:r>
          </a:p>
          <a:p>
            <a:r>
              <a:rPr lang="en-US" altLang="en-US" sz="3600" dirty="0"/>
              <a:t>In </a:t>
            </a:r>
            <a:r>
              <a:rPr lang="en-US" altLang="en-US" sz="3600" dirty="0" err="1"/>
              <a:t>EIC</a:t>
            </a:r>
            <a:r>
              <a:rPr lang="en-US" altLang="en-US" sz="3600" dirty="0"/>
              <a:t> Checklist</a:t>
            </a:r>
            <a:r>
              <a:rPr lang="en-US" altLang="en-US" sz="3600" dirty="0" smtClean="0"/>
              <a:t>,</a:t>
            </a:r>
            <a:br>
              <a:rPr lang="en-US" altLang="en-US" sz="3600" dirty="0" smtClean="0"/>
            </a:br>
            <a:r>
              <a:rPr lang="en-US" altLang="en-US" sz="3600" dirty="0" smtClean="0"/>
              <a:t>check </a:t>
            </a:r>
            <a:r>
              <a:rPr lang="en-US" altLang="en-US" sz="3600" dirty="0"/>
              <a:t>“yes” if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spouse </a:t>
            </a:r>
            <a:r>
              <a:rPr lang="en-US" altLang="en-US" sz="3600" dirty="0"/>
              <a:t>is </a:t>
            </a:r>
            <a:r>
              <a:rPr lang="en-US" altLang="en-US" sz="3600" dirty="0" smtClean="0"/>
              <a:t>NRA </a:t>
            </a:r>
            <a:br>
              <a:rPr lang="en-US" altLang="en-US" sz="3600" dirty="0" smtClean="0"/>
            </a:br>
            <a:r>
              <a:rPr lang="en-US" altLang="en-US" sz="3600" dirty="0" smtClean="0"/>
              <a:t>during </a:t>
            </a:r>
            <a:r>
              <a:rPr lang="en-US" altLang="en-US" sz="3600" dirty="0"/>
              <a:t>the </a:t>
            </a:r>
            <a:r>
              <a:rPr lang="en-US" altLang="en-US" sz="3600" dirty="0" smtClean="0"/>
              <a:t>year</a:t>
            </a:r>
            <a:endParaRPr lang="en-US" alt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3400" y="3429000"/>
            <a:ext cx="4029637" cy="20386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Review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If electing </a:t>
            </a:r>
            <a:r>
              <a:rPr lang="en-US" altLang="en-US" dirty="0" err="1" smtClean="0"/>
              <a:t>MFJ</a:t>
            </a:r>
            <a:r>
              <a:rPr lang="en-US" altLang="en-US" dirty="0" smtClean="0"/>
              <a:t> with nonresident spouse, written election made in prior year or attached?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MFJ</a:t>
            </a:r>
            <a:r>
              <a:rPr lang="en-US" altLang="en-US" dirty="0" smtClean="0"/>
              <a:t>, worldwide income included and correctly converted to U.S. dollars?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HoH</a:t>
            </a:r>
            <a:r>
              <a:rPr lang="en-US" altLang="en-US" dirty="0" smtClean="0"/>
              <a:t> or MFS, spousal exemption properly claimed or not?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No </a:t>
            </a:r>
            <a:r>
              <a:rPr lang="en-US" altLang="en-US" dirty="0" err="1" smtClean="0"/>
              <a:t>EIC</a:t>
            </a:r>
            <a:r>
              <a:rPr lang="en-US" altLang="en-US" dirty="0" smtClean="0"/>
              <a:t> claimed</a:t>
            </a:r>
          </a:p>
          <a:p>
            <a:pPr>
              <a:lnSpc>
                <a:spcPct val="110000"/>
              </a:lnSpc>
            </a:pPr>
            <a:endParaRPr lang="en-US" altLang="en-US" dirty="0" smtClean="0"/>
          </a:p>
        </p:txBody>
      </p:sp>
      <p:pic>
        <p:nvPicPr>
          <p:cNvPr id="276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1669"/>
            <a:ext cx="1118994" cy="93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or Nonresident?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 resident alien is taxed the same as U.S. citizen – on worldwide income</a:t>
            </a:r>
          </a:p>
          <a:p>
            <a:r>
              <a:rPr lang="en-US" altLang="en-US" dirty="0" smtClean="0"/>
              <a:t>Nonresident aliens are generally taxed on U.S. income only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713" y="371669"/>
            <a:ext cx="1089025" cy="90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78561" y="2376598"/>
            <a:ext cx="2960039" cy="914400"/>
          </a:xfr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90800" y="4118403"/>
            <a:ext cx="3028950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Questions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Filing Status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9A66D-0740-46AE-AF28-7DC40DFC1B92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962400"/>
            <a:ext cx="859536" cy="1446756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11" y="1909713"/>
            <a:ext cx="685800" cy="1522780"/>
          </a:xfrm>
          <a:prstGeom prst="rect">
            <a:avLst/>
          </a:prstGeom>
          <a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7862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 Alien?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17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An alien is any individual who is </a:t>
            </a:r>
            <a:r>
              <a:rPr lang="en-US" altLang="en-US" dirty="0" smtClean="0">
                <a:solidFill>
                  <a:srgbClr val="0000FF"/>
                </a:solidFill>
              </a:rPr>
              <a:t>not</a:t>
            </a:r>
            <a:r>
              <a:rPr lang="en-US" altLang="en-US" dirty="0" smtClean="0"/>
              <a:t> a U.S. citizen or U.S. national </a:t>
            </a:r>
          </a:p>
          <a:p>
            <a:r>
              <a:rPr lang="en-US" altLang="en-US" dirty="0" smtClean="0"/>
              <a:t>A nonresident alien is an alien who has not passed:</a:t>
            </a:r>
          </a:p>
          <a:p>
            <a:pPr lvl="1"/>
            <a:r>
              <a:rPr lang="en-US" altLang="en-US" dirty="0" smtClean="0"/>
              <a:t>The green card test, or </a:t>
            </a:r>
          </a:p>
          <a:p>
            <a:pPr lvl="1"/>
            <a:r>
              <a:rPr lang="en-US" altLang="en-US" dirty="0" smtClean="0"/>
              <a:t>The substantial presence 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65126"/>
            <a:ext cx="1581538" cy="99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U.S. Citizen?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An individual born in United States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An individual whose parent is a U.S. citizen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 former alien who has been naturalized as a U.S. citizen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An individual born in a U.S. Territory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U.S. National?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An individual who owes his sole allegiance to the United States, including all U.S. citizens and some individuals who are not U.S. citizens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The term "U.S. National" includes American Samoans or Northern Mariana Islanders who choose not to be U.S.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Resident Alien: Green Card Test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24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 lawful permanent resident of the United States at any time during calendar year</a:t>
            </a:r>
          </a:p>
          <a:p>
            <a:pPr lvl="1"/>
            <a:r>
              <a:rPr lang="en-US" altLang="en-US" dirty="0" smtClean="0"/>
              <a:t>Has or can get a social security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Resident Alien: Substantial Presence Test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27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Physically present, at any time of the day, in United States for minimum number of days over past three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Substantial Presence Test: Exempt Individuals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700" dirty="0" smtClean="0"/>
              <a:t>Special day-counting rules apply for substantial presence test for:</a:t>
            </a:r>
          </a:p>
          <a:p>
            <a:pPr lvl="1"/>
            <a:r>
              <a:rPr lang="en-US" altLang="en-US" sz="3300" dirty="0" smtClean="0"/>
              <a:t>Foreign government-related person</a:t>
            </a:r>
          </a:p>
          <a:p>
            <a:pPr lvl="1"/>
            <a:r>
              <a:rPr lang="en-US" altLang="en-US" sz="3300" dirty="0" smtClean="0"/>
              <a:t>Teacher or trainee – J or Q visa</a:t>
            </a:r>
          </a:p>
          <a:p>
            <a:pPr lvl="1"/>
            <a:r>
              <a:rPr lang="en-US" altLang="en-US" sz="3300" dirty="0" smtClean="0"/>
              <a:t>Student – F, J, M, or Q visa</a:t>
            </a:r>
          </a:p>
          <a:p>
            <a:pPr lvl="1"/>
            <a:r>
              <a:rPr lang="en-US" altLang="en-US" sz="3300" dirty="0" smtClean="0"/>
              <a:t>Professional athlete</a:t>
            </a:r>
          </a:p>
          <a:p>
            <a:r>
              <a:rPr lang="en-US" altLang="en-US" sz="4100" dirty="0" smtClean="0"/>
              <a:t>Refer to </a:t>
            </a:r>
            <a:r>
              <a:rPr lang="en-US" altLang="en-US" sz="4100" dirty="0" smtClean="0">
                <a:solidFill>
                  <a:srgbClr val="0070C0"/>
                </a:solidFill>
              </a:rPr>
              <a:t>Pub 4012 Tab L and Pub 519</a:t>
            </a:r>
          </a:p>
          <a:p>
            <a:pPr lvl="1"/>
            <a:endParaRPr lang="en-US" alt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Check the Intake Sheet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494351" y="6424038"/>
            <a:ext cx="345136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28650" y="6424038"/>
            <a:ext cx="635607" cy="365125"/>
          </a:xfrm>
        </p:spPr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531" y="366519"/>
            <a:ext cx="1566863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658611"/>
            <a:ext cx="3462337" cy="137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14363" y="1464380"/>
            <a:ext cx="7898925" cy="5173736"/>
            <a:chOff x="635475" y="1684264"/>
            <a:chExt cx="7898925" cy="517373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5399" y="1684264"/>
              <a:ext cx="7239001" cy="517373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grpSp>
          <p:nvGrpSpPr>
            <p:cNvPr id="12" name="Group 11"/>
            <p:cNvGrpSpPr/>
            <p:nvPr/>
          </p:nvGrpSpPr>
          <p:grpSpPr>
            <a:xfrm>
              <a:off x="635475" y="1746492"/>
              <a:ext cx="7898925" cy="1713931"/>
              <a:chOff x="483075" y="1535681"/>
              <a:chExt cx="7898925" cy="17139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6858000" y="2590799"/>
                <a:ext cx="1524000" cy="658813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 smtClean="0">
                  <a:cs typeface="Calibri" panose="020F0502020204030204" pitchFamily="34" charset="0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483075" y="1535681"/>
                <a:ext cx="3733800" cy="1600200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 smtClean="0">
                  <a:solidFill>
                    <a:srgbClr val="000000"/>
                  </a:solidFill>
                  <a:cs typeface="Calibri" panose="020F0502020204030204" pitchFamily="34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H="1" flipV="1">
                <a:off x="4081144" y="1550895"/>
                <a:ext cx="3919856" cy="103990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4081144" y="3128964"/>
                <a:ext cx="2776856" cy="385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910460" y="4448100"/>
              <a:ext cx="3924300" cy="2163511"/>
              <a:chOff x="762000" y="4237289"/>
              <a:chExt cx="3924300" cy="2163511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9493"/>
              <a:stretch/>
            </p:blipFill>
            <p:spPr bwMode="auto">
              <a:xfrm>
                <a:off x="831441" y="4312308"/>
                <a:ext cx="1535112" cy="18557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9" name="Group 18"/>
              <p:cNvGrpSpPr/>
              <p:nvPr/>
            </p:nvGrpSpPr>
            <p:grpSpPr>
              <a:xfrm>
                <a:off x="762000" y="4237289"/>
                <a:ext cx="3924300" cy="2163511"/>
                <a:chOff x="762000" y="4237289"/>
                <a:chExt cx="3924300" cy="2163511"/>
              </a:xfrm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3886200" y="5486400"/>
                  <a:ext cx="800100" cy="9144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dirty="0" smtClean="0">
                    <a:solidFill>
                      <a:srgbClr val="000000"/>
                    </a:solidFill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33600" y="4237289"/>
                  <a:ext cx="2438400" cy="124911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2133600" y="6336817"/>
                  <a:ext cx="1752600" cy="639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Rounded Rectangle 21"/>
                <p:cNvSpPr/>
                <p:nvPr/>
              </p:nvSpPr>
              <p:spPr>
                <a:xfrm>
                  <a:off x="762000" y="4237290"/>
                  <a:ext cx="1638300" cy="2163509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dirty="0" smtClean="0">
                    <a:solidFill>
                      <a:srgbClr val="FFFFFF"/>
                    </a:solidFill>
                    <a:cs typeface="Calibri" panose="020F0502020204030204" pitchFamily="34" charset="0"/>
                  </a:endParaRPr>
                </a:p>
              </p:txBody>
            </p:sp>
          </p:grpSp>
        </p:grpSp>
      </p:grp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" y="1659148"/>
            <a:ext cx="3462337" cy="137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 2016 Template</Template>
  <TotalTime>0</TotalTime>
  <Words>948</Words>
  <Application>Microsoft Office PowerPoint</Application>
  <PresentationFormat>On-screen Show (4:3)</PresentationFormat>
  <Paragraphs>148</Paragraphs>
  <Slides>20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NTTC</vt:lpstr>
      <vt:lpstr>Unique Filing Status and Exemption Situations</vt:lpstr>
      <vt:lpstr>Resident or Nonresident?</vt:lpstr>
      <vt:lpstr>Who is an Alien?</vt:lpstr>
      <vt:lpstr>Who is a U.S. Citizen?</vt:lpstr>
      <vt:lpstr>Who is a U.S. National?</vt:lpstr>
      <vt:lpstr>Resident Alien: Green Card Test</vt:lpstr>
      <vt:lpstr>Resident Alien: Substantial Presence Test</vt:lpstr>
      <vt:lpstr>Substantial Presence Test: Exempt Individuals</vt:lpstr>
      <vt:lpstr>Check the Intake Sheet</vt:lpstr>
      <vt:lpstr>Resident or Nonresident Alien?</vt:lpstr>
      <vt:lpstr>Nonresident Alien Spouse</vt:lpstr>
      <vt:lpstr>Head of Household Return</vt:lpstr>
      <vt:lpstr>Nonresident Spouse’s Exemption</vt:lpstr>
      <vt:lpstr>Head of Household Return</vt:lpstr>
      <vt:lpstr>Dependent’s Exemption</vt:lpstr>
      <vt:lpstr>Child Tax Credit with a Nonresident Dependent?</vt:lpstr>
      <vt:lpstr>Adopted Dependent’s Exemption</vt:lpstr>
      <vt:lpstr>EIC with a Nonresident Spouse?</vt:lpstr>
      <vt:lpstr>Quality Review</vt:lpstr>
      <vt:lpstr>Unique Filing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2016-12-20T19:04:00Z</dcterms:created>
  <dcterms:modified xsi:type="dcterms:W3CDTF">2016-12-21T21:24:36Z</dcterms:modified>
</cp:coreProperties>
</file>